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8531-3A9B-4543-A46F-9208F4EE5D73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812A-ACD8-4F74-8AE8-AA7B43254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8531-3A9B-4543-A46F-9208F4EE5D73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812A-ACD8-4F74-8AE8-AA7B43254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8531-3A9B-4543-A46F-9208F4EE5D73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812A-ACD8-4F74-8AE8-AA7B43254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8531-3A9B-4543-A46F-9208F4EE5D73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812A-ACD8-4F74-8AE8-AA7B43254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8531-3A9B-4543-A46F-9208F4EE5D73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812A-ACD8-4F74-8AE8-AA7B43254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8531-3A9B-4543-A46F-9208F4EE5D73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812A-ACD8-4F74-8AE8-AA7B43254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8531-3A9B-4543-A46F-9208F4EE5D73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812A-ACD8-4F74-8AE8-AA7B43254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8531-3A9B-4543-A46F-9208F4EE5D73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812A-ACD8-4F74-8AE8-AA7B43254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8531-3A9B-4543-A46F-9208F4EE5D73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812A-ACD8-4F74-8AE8-AA7B43254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8531-3A9B-4543-A46F-9208F4EE5D73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812A-ACD8-4F74-8AE8-AA7B43254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8531-3A9B-4543-A46F-9208F4EE5D73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812A-ACD8-4F74-8AE8-AA7B43254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50000">
              <a:srgbClr val="F7994B"/>
            </a:gs>
            <a:gs pos="100000">
              <a:schemeClr val="accent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8531-3A9B-4543-A46F-9208F4EE5D73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A812A-ACD8-4F74-8AE8-AA7B43254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im3-tub-ru.yandex.net/i?id=40c79ca0f64a6a1fbf2b395c399627ec&amp;n=33&amp;h=215&amp;w=428" TargetMode="External"/><Relationship Id="rId3" Type="http://schemas.openxmlformats.org/officeDocument/2006/relationships/hyperlink" Target="http://toys.segment.ru/uploads/2013/6/4/1370344245ZXAcq_medium.jpeg" TargetMode="External"/><Relationship Id="rId7" Type="http://schemas.openxmlformats.org/officeDocument/2006/relationships/hyperlink" Target="http://www.detskiy-mir.net/images/paint/2927_a4.gif" TargetMode="External"/><Relationship Id="rId2" Type="http://schemas.openxmlformats.org/officeDocument/2006/relationships/hyperlink" Target="https://im1-tub-ru.yandex.net/i?id=318fdccf27d70e1bb5a5530036ccf76b-l&amp;n=1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1.pic4you.ru/allimage/y2012/12-09/12216/2798905.png" TargetMode="External"/><Relationship Id="rId11" Type="http://schemas.openxmlformats.org/officeDocument/2006/relationships/image" Target="../media/image4.gif"/><Relationship Id="rId5" Type="http://schemas.openxmlformats.org/officeDocument/2006/relationships/hyperlink" Target="http://bestbuklet.narod.ru/brush.gif" TargetMode="External"/><Relationship Id="rId10" Type="http://schemas.openxmlformats.org/officeDocument/2006/relationships/slide" Target="slide2.xml"/><Relationship Id="rId4" Type="http://schemas.openxmlformats.org/officeDocument/2006/relationships/hyperlink" Target="http://crosti.ru/patterns/00/0a/83/d1ae20bb7a/picture.jpg" TargetMode="Externa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4644008" y="1484784"/>
            <a:ext cx="4283968" cy="1928826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Задачи на движение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91680" y="404664"/>
            <a:ext cx="6500858" cy="642942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Математика 4 класс 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Решение простых задач по теме «Скорость. Время. Расстояние»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26687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357290" y="1428736"/>
            <a:ext cx="6500858" cy="4000528"/>
          </a:xfrm>
          <a:prstGeom prst="flowChartProcess">
            <a:avLst/>
          </a:prstGeom>
          <a:blipFill>
            <a:blip r:embed="rId2"/>
            <a:stretch>
              <a:fillRect/>
            </a:stretch>
          </a:blipFill>
          <a:ln w="107950" cmpd="tri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42852"/>
            <a:ext cx="8572560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Аня пробежала 30 метров за 6 секунд. С какой скоростью она бежала?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вал 3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4500562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вал 4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2857488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1071538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180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7" name="Группа 9"/>
          <p:cNvGrpSpPr/>
          <p:nvPr/>
        </p:nvGrpSpPr>
        <p:grpSpPr>
          <a:xfrm>
            <a:off x="6858016" y="5047500"/>
            <a:ext cx="2285984" cy="1810499"/>
            <a:chOff x="6858016" y="5047500"/>
            <a:chExt cx="2285984" cy="1810499"/>
          </a:xfrm>
        </p:grpSpPr>
        <p:sp>
          <p:nvSpPr>
            <p:cNvPr id="9" name="Овал 8"/>
            <p:cNvSpPr/>
            <p:nvPr/>
          </p:nvSpPr>
          <p:spPr>
            <a:xfrm>
              <a:off x="7286644" y="542926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C:\Users\Таня\Desktop\котишки\1370344245ZXAcq_medium.jpe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16" y="5047500"/>
              <a:ext cx="2285984" cy="1810499"/>
            </a:xfrm>
            <a:prstGeom prst="rect">
              <a:avLst/>
            </a:prstGeom>
            <a:noFill/>
          </p:spPr>
        </p:pic>
      </p:grpSp>
      <p:pic>
        <p:nvPicPr>
          <p:cNvPr id="10" name="Picture 3" descr="C:\Users\Таня\Desktop\котишки\brush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6" t="5263" r="16485" b="5262"/>
          <a:stretch>
            <a:fillRect/>
          </a:stretch>
        </p:blipFill>
        <p:spPr bwMode="auto">
          <a:xfrm flipH="1">
            <a:off x="-214346" y="1071546"/>
            <a:ext cx="1785950" cy="50006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357290" y="1428736"/>
            <a:ext cx="6500858" cy="4000528"/>
          </a:xfrm>
          <a:prstGeom prst="flowChartProcess">
            <a:avLst/>
          </a:prstGeom>
          <a:blipFill>
            <a:blip r:embed="rId2"/>
            <a:stretch>
              <a:fillRect/>
            </a:stretch>
          </a:blipFill>
          <a:ln w="107950" cmpd="tri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0"/>
            <a:ext cx="8572560" cy="13572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Товарный поезд прошёл 120 км за 3 ч, проходя за каждый час одинаковое расстояние. С какой средней скоростью он двигался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?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вал 3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4786314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40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вал 4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2857488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360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928662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117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7" name="Группа 9"/>
          <p:cNvGrpSpPr/>
          <p:nvPr/>
        </p:nvGrpSpPr>
        <p:grpSpPr>
          <a:xfrm>
            <a:off x="6858016" y="5047500"/>
            <a:ext cx="2285984" cy="1810499"/>
            <a:chOff x="6858016" y="5047500"/>
            <a:chExt cx="2285984" cy="1810499"/>
          </a:xfrm>
        </p:grpSpPr>
        <p:sp>
          <p:nvSpPr>
            <p:cNvPr id="9" name="Овал 8"/>
            <p:cNvSpPr/>
            <p:nvPr/>
          </p:nvSpPr>
          <p:spPr>
            <a:xfrm>
              <a:off x="7286644" y="542926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C:\Users\Таня\Desktop\котишки\1370344245ZXAcq_medium.jpe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16" y="5047500"/>
              <a:ext cx="2285984" cy="1810499"/>
            </a:xfrm>
            <a:prstGeom prst="rect">
              <a:avLst/>
            </a:prstGeom>
            <a:noFill/>
          </p:spPr>
        </p:pic>
      </p:grpSp>
      <p:pic>
        <p:nvPicPr>
          <p:cNvPr id="10" name="Picture 3" descr="C:\Users\Таня\Desktop\котишки\brush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6" t="5263" r="16485" b="5262"/>
          <a:stretch>
            <a:fillRect/>
          </a:stretch>
        </p:blipFill>
        <p:spPr bwMode="auto">
          <a:xfrm flipH="1">
            <a:off x="-214346" y="1071546"/>
            <a:ext cx="1785950" cy="50006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357290" y="1428736"/>
            <a:ext cx="6500858" cy="4000528"/>
          </a:xfrm>
          <a:prstGeom prst="flowChartProcess">
            <a:avLst/>
          </a:prstGeom>
          <a:blipFill>
            <a:blip r:embed="rId2"/>
            <a:stretch>
              <a:fillRect/>
            </a:stretch>
          </a:blipFill>
          <a:ln w="107950" cmpd="tri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44" y="0"/>
            <a:ext cx="8858312" cy="13572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Скорость грузового поезда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34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км/час. Поезд был в пути 2 часа. Какое расстояние он прошёл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? 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вал 3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928662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68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вал 4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2857488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17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4714876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36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7" name="Группа 9"/>
          <p:cNvGrpSpPr/>
          <p:nvPr/>
        </p:nvGrpSpPr>
        <p:grpSpPr>
          <a:xfrm>
            <a:off x="6858016" y="5047500"/>
            <a:ext cx="2285984" cy="1810499"/>
            <a:chOff x="6858016" y="5047500"/>
            <a:chExt cx="2285984" cy="1810499"/>
          </a:xfrm>
        </p:grpSpPr>
        <p:sp>
          <p:nvSpPr>
            <p:cNvPr id="9" name="Овал 8"/>
            <p:cNvSpPr/>
            <p:nvPr/>
          </p:nvSpPr>
          <p:spPr>
            <a:xfrm>
              <a:off x="7286644" y="542926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C:\Users\Таня\Desktop\котишки\1370344245ZXAcq_medium.jpe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16" y="5047500"/>
              <a:ext cx="2285984" cy="1810499"/>
            </a:xfrm>
            <a:prstGeom prst="rect">
              <a:avLst/>
            </a:prstGeom>
            <a:noFill/>
          </p:spPr>
        </p:pic>
      </p:grpSp>
      <p:pic>
        <p:nvPicPr>
          <p:cNvPr id="10" name="Picture 3" descr="C:\Users\Таня\Desktop\котишки\brush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6" t="5263" r="16485" b="5262"/>
          <a:stretch>
            <a:fillRect/>
          </a:stretch>
        </p:blipFill>
        <p:spPr bwMode="auto">
          <a:xfrm flipH="1">
            <a:off x="-214346" y="1071546"/>
            <a:ext cx="1785950" cy="50006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357290" y="1428736"/>
            <a:ext cx="6500858" cy="4000528"/>
          </a:xfrm>
          <a:prstGeom prst="flowChartProcess">
            <a:avLst/>
          </a:prstGeom>
          <a:blipFill>
            <a:blip r:embed="rId2"/>
            <a:stretch>
              <a:fillRect/>
            </a:stretch>
          </a:blipFill>
          <a:ln w="107950" cmpd="tri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0"/>
            <a:ext cx="8572560" cy="13572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Охотник верхом на лошади проехал 28 км со скоростью 14 км/час. Сколько времени он потратил на дорогу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?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вал 3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2857488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вал 4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857224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42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4714876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14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7" name="Группа 9"/>
          <p:cNvGrpSpPr/>
          <p:nvPr/>
        </p:nvGrpSpPr>
        <p:grpSpPr>
          <a:xfrm>
            <a:off x="6858016" y="5047500"/>
            <a:ext cx="2285984" cy="1810499"/>
            <a:chOff x="6858016" y="5047500"/>
            <a:chExt cx="2285984" cy="1810499"/>
          </a:xfrm>
        </p:grpSpPr>
        <p:sp>
          <p:nvSpPr>
            <p:cNvPr id="9" name="Овал 8"/>
            <p:cNvSpPr/>
            <p:nvPr/>
          </p:nvSpPr>
          <p:spPr>
            <a:xfrm>
              <a:off x="7286644" y="542926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C:\Users\Таня\Desktop\котишки\1370344245ZXAcq_medium.jpe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16" y="5047500"/>
              <a:ext cx="2285984" cy="1810499"/>
            </a:xfrm>
            <a:prstGeom prst="rect">
              <a:avLst/>
            </a:prstGeom>
            <a:noFill/>
          </p:spPr>
        </p:pic>
      </p:grpSp>
      <p:pic>
        <p:nvPicPr>
          <p:cNvPr id="10" name="Picture 3" descr="C:\Users\Таня\Desktop\котишки\brush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6" t="5263" r="16485" b="5262"/>
          <a:stretch>
            <a:fillRect/>
          </a:stretch>
        </p:blipFill>
        <p:spPr bwMode="auto">
          <a:xfrm flipH="1">
            <a:off x="-214346" y="1071546"/>
            <a:ext cx="1785950" cy="50006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357290" y="1428736"/>
            <a:ext cx="6500858" cy="4000528"/>
          </a:xfrm>
          <a:prstGeom prst="flowChartProcess">
            <a:avLst/>
          </a:prstGeom>
          <a:blipFill>
            <a:blip r:embed="rId2"/>
            <a:stretch>
              <a:fillRect/>
            </a:stretch>
          </a:blipFill>
          <a:ln w="107950" cmpd="tri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42852"/>
            <a:ext cx="8572560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Мотоциклист ехал 4 часа со скоростью 70 км/час. Какое расстояние проехал мотоциклист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?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вал 3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2786050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280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вал 4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857224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74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4714876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66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7" name="Группа 9"/>
          <p:cNvGrpSpPr/>
          <p:nvPr/>
        </p:nvGrpSpPr>
        <p:grpSpPr>
          <a:xfrm>
            <a:off x="6858016" y="5047500"/>
            <a:ext cx="2285984" cy="1810499"/>
            <a:chOff x="6858016" y="5047500"/>
            <a:chExt cx="2285984" cy="1810499"/>
          </a:xfrm>
        </p:grpSpPr>
        <p:sp>
          <p:nvSpPr>
            <p:cNvPr id="9" name="Овал 8"/>
            <p:cNvSpPr/>
            <p:nvPr/>
          </p:nvSpPr>
          <p:spPr>
            <a:xfrm>
              <a:off x="7286644" y="542926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C:\Users\Таня\Desktop\котишки\1370344245ZXAcq_medium.jpe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16" y="5047500"/>
              <a:ext cx="2285984" cy="1810499"/>
            </a:xfrm>
            <a:prstGeom prst="rect">
              <a:avLst/>
            </a:prstGeom>
            <a:noFill/>
          </p:spPr>
        </p:pic>
      </p:grpSp>
      <p:pic>
        <p:nvPicPr>
          <p:cNvPr id="10" name="Picture 3" descr="C:\Users\Таня\Desktop\котишки\brush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6" t="5263" r="16485" b="5262"/>
          <a:stretch>
            <a:fillRect/>
          </a:stretch>
        </p:blipFill>
        <p:spPr bwMode="auto">
          <a:xfrm flipH="1">
            <a:off x="-214346" y="1071546"/>
            <a:ext cx="1785950" cy="50006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357290" y="1428736"/>
            <a:ext cx="6500858" cy="4000528"/>
          </a:xfrm>
          <a:prstGeom prst="flowChartProcess">
            <a:avLst/>
          </a:prstGeom>
          <a:blipFill>
            <a:blip r:embed="rId2"/>
            <a:stretch>
              <a:fillRect/>
            </a:stretch>
          </a:blipFill>
          <a:ln w="107950" cmpd="tri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42852"/>
            <a:ext cx="8572560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Туристы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плыли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5 часов на лодке со скоростью 12 км/час. Какое расстояние они проплыли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? 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вал 3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4786314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60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вал 4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2857488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17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857224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8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7" name="Группа 9"/>
          <p:cNvGrpSpPr/>
          <p:nvPr/>
        </p:nvGrpSpPr>
        <p:grpSpPr>
          <a:xfrm>
            <a:off x="6858016" y="5047500"/>
            <a:ext cx="2285984" cy="1810499"/>
            <a:chOff x="6858016" y="5047500"/>
            <a:chExt cx="2285984" cy="1810499"/>
          </a:xfrm>
        </p:grpSpPr>
        <p:sp>
          <p:nvSpPr>
            <p:cNvPr id="9" name="Овал 8"/>
            <p:cNvSpPr/>
            <p:nvPr/>
          </p:nvSpPr>
          <p:spPr>
            <a:xfrm>
              <a:off x="7286644" y="542926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C:\Users\Таня\Desktop\котишки\1370344245ZXAcq_medium.jpe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16" y="5047500"/>
              <a:ext cx="2285984" cy="1810499"/>
            </a:xfrm>
            <a:prstGeom prst="rect">
              <a:avLst/>
            </a:prstGeom>
            <a:noFill/>
          </p:spPr>
        </p:pic>
      </p:grpSp>
      <p:pic>
        <p:nvPicPr>
          <p:cNvPr id="10" name="Picture 3" descr="C:\Users\Таня\Desktop\котишки\brush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6" t="5263" r="16485" b="5262"/>
          <a:stretch>
            <a:fillRect/>
          </a:stretch>
        </p:blipFill>
        <p:spPr bwMode="auto">
          <a:xfrm flipH="1">
            <a:off x="-214346" y="1071546"/>
            <a:ext cx="1785950" cy="50006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357290" y="1428736"/>
            <a:ext cx="6500858" cy="4000528"/>
          </a:xfrm>
          <a:prstGeom prst="flowChartProcess">
            <a:avLst/>
          </a:prstGeom>
          <a:blipFill>
            <a:blip r:embed="rId2"/>
            <a:stretch>
              <a:fillRect/>
            </a:stretch>
          </a:blipFill>
          <a:ln w="107950" cmpd="tri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42852"/>
            <a:ext cx="8572560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За 3 секунды сокол пролетел 78 м. Какова скорость сокола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? 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вал 3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928662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вал 4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2857488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4714876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234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7" name="Группа 9"/>
          <p:cNvGrpSpPr/>
          <p:nvPr/>
        </p:nvGrpSpPr>
        <p:grpSpPr>
          <a:xfrm>
            <a:off x="6858016" y="5047500"/>
            <a:ext cx="2285984" cy="1810499"/>
            <a:chOff x="6858016" y="5047500"/>
            <a:chExt cx="2285984" cy="1810499"/>
          </a:xfrm>
        </p:grpSpPr>
        <p:sp>
          <p:nvSpPr>
            <p:cNvPr id="9" name="Овал 8"/>
            <p:cNvSpPr/>
            <p:nvPr/>
          </p:nvSpPr>
          <p:spPr>
            <a:xfrm>
              <a:off x="7286644" y="542926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C:\Users\Таня\Desktop\котишки\1370344245ZXAcq_medium.jpe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16" y="5047500"/>
              <a:ext cx="2285984" cy="1810499"/>
            </a:xfrm>
            <a:prstGeom prst="rect">
              <a:avLst/>
            </a:prstGeom>
            <a:noFill/>
          </p:spPr>
        </p:pic>
      </p:grpSp>
      <p:pic>
        <p:nvPicPr>
          <p:cNvPr id="10" name="Picture 3" descr="C:\Users\Таня\Desktop\котишки\brush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6" t="5263" r="16485" b="5262"/>
          <a:stretch>
            <a:fillRect/>
          </a:stretch>
        </p:blipFill>
        <p:spPr bwMode="auto">
          <a:xfrm flipH="1">
            <a:off x="-214346" y="1071546"/>
            <a:ext cx="1785950" cy="50006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357290" y="1428736"/>
            <a:ext cx="6500858" cy="4000528"/>
          </a:xfrm>
          <a:prstGeom prst="flowChartProcess">
            <a:avLst/>
          </a:prstGeom>
          <a:blipFill>
            <a:blip r:embed="rId2"/>
            <a:stretch>
              <a:fillRect/>
            </a:stretch>
          </a:blipFill>
          <a:ln w="107950" cmpd="tri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42852"/>
            <a:ext cx="8572560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Муха летела со скоростью 5 м/сек 15 секунд. Какое расстояние она пролетела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? 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вал 3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928662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75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вал 4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4929190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3071802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7" name="Группа 9"/>
          <p:cNvGrpSpPr/>
          <p:nvPr/>
        </p:nvGrpSpPr>
        <p:grpSpPr>
          <a:xfrm>
            <a:off x="6858016" y="5047500"/>
            <a:ext cx="2285984" cy="1810499"/>
            <a:chOff x="6858016" y="5047500"/>
            <a:chExt cx="2285984" cy="1810499"/>
          </a:xfrm>
        </p:grpSpPr>
        <p:sp>
          <p:nvSpPr>
            <p:cNvPr id="9" name="Овал 8"/>
            <p:cNvSpPr/>
            <p:nvPr/>
          </p:nvSpPr>
          <p:spPr>
            <a:xfrm>
              <a:off x="7286644" y="542926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C:\Users\Таня\Desktop\котишки\1370344245ZXAcq_medium.jpe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16" y="5047500"/>
              <a:ext cx="2285984" cy="1810499"/>
            </a:xfrm>
            <a:prstGeom prst="rect">
              <a:avLst/>
            </a:prstGeom>
            <a:noFill/>
          </p:spPr>
        </p:pic>
      </p:grpSp>
      <p:pic>
        <p:nvPicPr>
          <p:cNvPr id="10" name="Picture 3" descr="C:\Users\Таня\Desktop\котишки\brush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6" t="5263" r="16485" b="5262"/>
          <a:stretch>
            <a:fillRect/>
          </a:stretch>
        </p:blipFill>
        <p:spPr bwMode="auto">
          <a:xfrm flipH="1">
            <a:off x="-214346" y="1071546"/>
            <a:ext cx="1785950" cy="50006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357290" y="1428736"/>
            <a:ext cx="6500858" cy="4000528"/>
          </a:xfrm>
          <a:prstGeom prst="flowChartProcess">
            <a:avLst/>
          </a:prstGeom>
          <a:blipFill>
            <a:blip r:embed="rId2"/>
            <a:stretch>
              <a:fillRect/>
            </a:stretch>
          </a:blipFill>
          <a:ln w="107950" cmpd="tri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42852"/>
            <a:ext cx="8572560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За 3 дня верблюд прошёл 240 км. С какой скоростью шёл верблюд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? 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вал 3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4857752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вал 4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857224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720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2928926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243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7" name="Группа 9"/>
          <p:cNvGrpSpPr/>
          <p:nvPr/>
        </p:nvGrpSpPr>
        <p:grpSpPr>
          <a:xfrm>
            <a:off x="6858016" y="5047500"/>
            <a:ext cx="2285984" cy="1810499"/>
            <a:chOff x="6858016" y="5047500"/>
            <a:chExt cx="2285984" cy="1810499"/>
          </a:xfrm>
        </p:grpSpPr>
        <p:sp>
          <p:nvSpPr>
            <p:cNvPr id="9" name="Овал 8"/>
            <p:cNvSpPr/>
            <p:nvPr/>
          </p:nvSpPr>
          <p:spPr>
            <a:xfrm>
              <a:off x="7286644" y="542926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C:\Users\Таня\Desktop\котишки\1370344245ZXAcq_medium.jpe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16" y="5047500"/>
              <a:ext cx="2285984" cy="1810499"/>
            </a:xfrm>
            <a:prstGeom prst="rect">
              <a:avLst/>
            </a:prstGeom>
            <a:noFill/>
          </p:spPr>
        </p:pic>
      </p:grpSp>
      <p:pic>
        <p:nvPicPr>
          <p:cNvPr id="10" name="Picture 3" descr="C:\Users\Таня\Desktop\котишки\brush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6" t="5263" r="16485" b="5262"/>
          <a:stretch>
            <a:fillRect/>
          </a:stretch>
        </p:blipFill>
        <p:spPr bwMode="auto">
          <a:xfrm flipH="1">
            <a:off x="-214346" y="1071546"/>
            <a:ext cx="1785950" cy="50006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357290" y="1428736"/>
            <a:ext cx="6500858" cy="4000528"/>
          </a:xfrm>
          <a:prstGeom prst="flowChartProcess">
            <a:avLst/>
          </a:prstGeom>
          <a:blipFill>
            <a:blip r:embed="rId2"/>
            <a:stretch>
              <a:fillRect/>
            </a:stretch>
          </a:blipFill>
          <a:ln w="107950" cmpd="tri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85852" y="142852"/>
            <a:ext cx="6643734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М</a:t>
            </a:r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6600" b="1" dirty="0" smtClean="0">
                <a:solidFill>
                  <a:srgbClr val="92D050"/>
                </a:solidFill>
              </a:rPr>
              <a:t>л</a:t>
            </a:r>
            <a:r>
              <a:rPr lang="ru-RU" sz="6600" b="1" dirty="0" smtClean="0">
                <a:solidFill>
                  <a:srgbClr val="FFFF00"/>
                </a:solidFill>
              </a:rPr>
              <a:t>о</a:t>
            </a:r>
            <a:r>
              <a:rPr lang="ru-RU" sz="6600" b="1" dirty="0" smtClean="0">
                <a:solidFill>
                  <a:srgbClr val="0070C0"/>
                </a:solidFill>
              </a:rPr>
              <a:t>д</a:t>
            </a:r>
            <a:r>
              <a:rPr lang="ru-RU" sz="6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</a:t>
            </a:r>
            <a:r>
              <a:rPr lang="ru-RU" sz="6600" b="1" dirty="0" smtClean="0">
                <a:solidFill>
                  <a:srgbClr val="7030A0"/>
                </a:solidFill>
              </a:rPr>
              <a:t>ы</a:t>
            </a:r>
            <a:r>
              <a:rPr lang="ru-RU" sz="6600" b="1" dirty="0" smtClean="0">
                <a:solidFill>
                  <a:srgbClr val="F7994B"/>
                </a:solidFill>
              </a:rPr>
              <a:t>!</a:t>
            </a:r>
            <a:r>
              <a:rPr lang="ru-RU" sz="6600" b="1" dirty="0" smtClean="0">
                <a:solidFill>
                  <a:srgbClr val="0070C0"/>
                </a:solidFill>
              </a:rPr>
              <a:t>!</a:t>
            </a:r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</a:rPr>
              <a:t>!</a:t>
            </a:r>
            <a:endParaRPr lang="ru-RU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285984" y="5572140"/>
            <a:ext cx="1071570" cy="1071570"/>
          </a:xfrm>
          <a:prstGeom prst="ellipse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</a:rPr>
              <a:t>5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00430" y="5572140"/>
            <a:ext cx="1071570" cy="107157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</a:rPr>
              <a:t>5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714876" y="5572140"/>
            <a:ext cx="1071570" cy="1071570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</a:rPr>
              <a:t>5</a:t>
            </a:r>
            <a:endParaRPr lang="ru-RU" sz="8800" b="1" dirty="0">
              <a:solidFill>
                <a:schemeClr val="bg1"/>
              </a:solidFill>
            </a:endParaRPr>
          </a:p>
        </p:txBody>
      </p:sp>
      <p:grpSp>
        <p:nvGrpSpPr>
          <p:cNvPr id="7" name="Группа 9"/>
          <p:cNvGrpSpPr/>
          <p:nvPr/>
        </p:nvGrpSpPr>
        <p:grpSpPr>
          <a:xfrm>
            <a:off x="6858016" y="5047500"/>
            <a:ext cx="2285984" cy="1810499"/>
            <a:chOff x="6858016" y="5047500"/>
            <a:chExt cx="2285984" cy="1810499"/>
          </a:xfrm>
        </p:grpSpPr>
        <p:sp>
          <p:nvSpPr>
            <p:cNvPr id="9" name="Овал 8"/>
            <p:cNvSpPr/>
            <p:nvPr/>
          </p:nvSpPr>
          <p:spPr>
            <a:xfrm>
              <a:off x="7286644" y="542926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C:\Users\Таня\Desktop\котишки\1370344245ZXAcq_medium.jpe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16" y="5047500"/>
              <a:ext cx="2285984" cy="1810499"/>
            </a:xfrm>
            <a:prstGeom prst="rect">
              <a:avLst/>
            </a:prstGeom>
            <a:noFill/>
          </p:spPr>
        </p:pic>
      </p:grpSp>
      <p:pic>
        <p:nvPicPr>
          <p:cNvPr id="10" name="Picture 3" descr="C:\Users\Таня\Desktop\котишки\brush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6" t="5263" r="16485" b="5262"/>
          <a:stretch>
            <a:fillRect/>
          </a:stretch>
        </p:blipFill>
        <p:spPr bwMode="auto">
          <a:xfrm flipH="1">
            <a:off x="-214346" y="1071546"/>
            <a:ext cx="1785950" cy="50006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357950" y="4357694"/>
            <a:ext cx="1500198" cy="12858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57224" y="714356"/>
            <a:ext cx="6286544" cy="5572164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Ребята, помогите мне раскрасить картинку. Для этого решайте  задачи на движение и выбирайте правильный ответ. Удачи!</a:t>
            </a:r>
          </a:p>
          <a:p>
            <a:pPr algn="ctr"/>
            <a:endParaRPr lang="ru-RU" sz="3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endParaRPr lang="ru-RU" sz="3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endParaRPr lang="ru-RU" sz="3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endParaRPr lang="ru-RU" dirty="0"/>
          </a:p>
        </p:txBody>
      </p:sp>
      <p:pic>
        <p:nvPicPr>
          <p:cNvPr id="3" name="Picture 2" descr="C:\Users\Таня\Desktop\котишки\picture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59" y="2384100"/>
            <a:ext cx="3012321" cy="4331048"/>
          </a:xfrm>
          <a:prstGeom prst="rect">
            <a:avLst/>
          </a:prstGeom>
          <a:noFill/>
        </p:spPr>
      </p:pic>
      <p:pic>
        <p:nvPicPr>
          <p:cNvPr id="1026" name="Picture 2" descr="C:\Users\Таня\Desktop\котишки\27989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48932">
            <a:off x="5915414" y="62610"/>
            <a:ext cx="3168555" cy="2612958"/>
          </a:xfrm>
          <a:prstGeom prst="rect">
            <a:avLst/>
          </a:prstGeom>
          <a:noFill/>
        </p:spPr>
      </p:pic>
      <p:pic>
        <p:nvPicPr>
          <p:cNvPr id="6" name="Picture 3" descr="C:\Users\Таня\Desktop\котишки\brush.gif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6" t="5263" r="16485" b="5262"/>
          <a:stretch>
            <a:fillRect/>
          </a:stretch>
        </p:blipFill>
        <p:spPr bwMode="auto">
          <a:xfrm flipH="1">
            <a:off x="0" y="1857340"/>
            <a:ext cx="1785950" cy="5000660"/>
          </a:xfrm>
          <a:prstGeom prst="rect">
            <a:avLst/>
          </a:prstGeom>
          <a:noFill/>
        </p:spPr>
      </p:pic>
      <p:pic>
        <p:nvPicPr>
          <p:cNvPr id="1027" name="Picture 3" descr="C:\Users\Таня\Desktop\котишки\i (5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9111" y="3643314"/>
            <a:ext cx="5730353" cy="278608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174" y="285728"/>
            <a:ext cx="39212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Источники 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1538" y="1643050"/>
            <a:ext cx="6357982" cy="45005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Титульный фон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Крош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hlinkClick r:id="rId4"/>
              </a:rPr>
              <a:t>Крош1 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hlinkClick r:id="rId5"/>
              </a:rPr>
              <a:t>Кисточки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hlinkClick r:id="rId6"/>
              </a:rPr>
              <a:t>Краски с кисточкой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hlinkClick r:id="rId7"/>
              </a:rPr>
              <a:t>Иллюстрация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hlinkClick r:id="rId8"/>
              </a:rPr>
              <a:t>Смешарики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 descr="C:\Users\Таня\Desktop\котишки\2798905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748932">
            <a:off x="5843977" y="562676"/>
            <a:ext cx="3168555" cy="2612958"/>
          </a:xfrm>
          <a:prstGeom prst="rect">
            <a:avLst/>
          </a:prstGeom>
          <a:noFill/>
        </p:spPr>
      </p:pic>
      <p:pic>
        <p:nvPicPr>
          <p:cNvPr id="2" name="Picture 3" descr="C:\Users\Таня\Desktop\котишки\brush.gi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6" t="5263" r="16485" b="5262"/>
          <a:stretch>
            <a:fillRect/>
          </a:stretch>
        </p:blipFill>
        <p:spPr bwMode="auto">
          <a:xfrm flipH="1">
            <a:off x="0" y="1857340"/>
            <a:ext cx="1785950" cy="50006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357290" y="1428736"/>
            <a:ext cx="6500858" cy="4000528"/>
          </a:xfrm>
          <a:prstGeom prst="flowChartProcess">
            <a:avLst/>
          </a:prstGeom>
          <a:blipFill>
            <a:blip r:embed="rId2"/>
            <a:stretch>
              <a:fillRect/>
            </a:stretch>
          </a:blipFill>
          <a:ln w="107950" cmpd="tri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42852"/>
            <a:ext cx="8572560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Пешеход прошёл 28 км за 7 часов. С какой скоростью шёл пешеход?</a:t>
            </a:r>
          </a:p>
        </p:txBody>
      </p:sp>
      <p:sp>
        <p:nvSpPr>
          <p:cNvPr id="4" name="Овал 3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928662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вал 4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2857488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196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4714876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35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858016" y="5047500"/>
            <a:ext cx="2285984" cy="1810499"/>
            <a:chOff x="6858016" y="5047500"/>
            <a:chExt cx="2285984" cy="1810499"/>
          </a:xfrm>
        </p:grpSpPr>
        <p:sp>
          <p:nvSpPr>
            <p:cNvPr id="9" name="Овал 8"/>
            <p:cNvSpPr/>
            <p:nvPr/>
          </p:nvSpPr>
          <p:spPr>
            <a:xfrm>
              <a:off x="7286644" y="542926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C:\Users\Таня\Desktop\котишки\1370344245ZXAcq_medium.jpe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16" y="5047500"/>
              <a:ext cx="2285984" cy="1810499"/>
            </a:xfrm>
            <a:prstGeom prst="rect">
              <a:avLst/>
            </a:prstGeom>
            <a:noFill/>
          </p:spPr>
        </p:pic>
      </p:grpSp>
      <p:pic>
        <p:nvPicPr>
          <p:cNvPr id="11" name="Picture 3" descr="C:\Users\Таня\Desktop\котишки\brush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6" t="5263" r="16485" b="5262"/>
          <a:stretch>
            <a:fillRect/>
          </a:stretch>
        </p:blipFill>
        <p:spPr bwMode="auto">
          <a:xfrm flipH="1">
            <a:off x="-214346" y="1071546"/>
            <a:ext cx="1785950" cy="50006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357290" y="1428736"/>
            <a:ext cx="6500858" cy="4000528"/>
          </a:xfrm>
          <a:prstGeom prst="flowChartProcess">
            <a:avLst/>
          </a:prstGeom>
          <a:blipFill>
            <a:blip r:embed="rId2"/>
            <a:stretch>
              <a:fillRect/>
            </a:stretch>
          </a:blipFill>
          <a:ln w="107950" cmpd="tri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282" y="0"/>
            <a:ext cx="8643998" cy="12858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Велосипедист двигался со скоростью 15км/ч и был в пути 4 часа. Какое расстояние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проехал велосипедист?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вал 3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4643438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60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вал 4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2857488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19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1000100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11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7" name="Группа 9"/>
          <p:cNvGrpSpPr/>
          <p:nvPr/>
        </p:nvGrpSpPr>
        <p:grpSpPr>
          <a:xfrm>
            <a:off x="6858016" y="5047500"/>
            <a:ext cx="2285984" cy="1810499"/>
            <a:chOff x="6858016" y="5047500"/>
            <a:chExt cx="2285984" cy="1810499"/>
          </a:xfrm>
        </p:grpSpPr>
        <p:sp>
          <p:nvSpPr>
            <p:cNvPr id="9" name="Овал 8"/>
            <p:cNvSpPr/>
            <p:nvPr/>
          </p:nvSpPr>
          <p:spPr>
            <a:xfrm>
              <a:off x="7286644" y="542926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C:\Users\Таня\Desktop\котишки\1370344245ZXAcq_medium.jpe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16" y="5047500"/>
              <a:ext cx="2285984" cy="1810499"/>
            </a:xfrm>
            <a:prstGeom prst="rect">
              <a:avLst/>
            </a:prstGeom>
            <a:noFill/>
          </p:spPr>
        </p:pic>
      </p:grpSp>
      <p:pic>
        <p:nvPicPr>
          <p:cNvPr id="10" name="Picture 3" descr="C:\Users\Таня\Desktop\котишки\brush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6" t="5263" r="16485" b="5262"/>
          <a:stretch>
            <a:fillRect/>
          </a:stretch>
        </p:blipFill>
        <p:spPr bwMode="auto">
          <a:xfrm flipH="1">
            <a:off x="-214346" y="1071546"/>
            <a:ext cx="1785950" cy="50006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357290" y="1428736"/>
            <a:ext cx="6500858" cy="4000528"/>
          </a:xfrm>
          <a:prstGeom prst="flowChartProcess">
            <a:avLst/>
          </a:prstGeom>
          <a:blipFill>
            <a:blip r:embed="rId2"/>
            <a:stretch>
              <a:fillRect/>
            </a:stretch>
          </a:blipFill>
          <a:ln w="107950" cmpd="tri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0"/>
            <a:ext cx="8572560" cy="13572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От одной станции до другой 240 км. Это расстояние поезд ехал со скоростью 60 км/ч. Сколько времени поезд был в пути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?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вал 3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2786050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вал 4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857224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7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4714876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7" name="Группа 9"/>
          <p:cNvGrpSpPr/>
          <p:nvPr/>
        </p:nvGrpSpPr>
        <p:grpSpPr>
          <a:xfrm>
            <a:off x="6858016" y="5047500"/>
            <a:ext cx="2285984" cy="1810499"/>
            <a:chOff x="6858016" y="5047500"/>
            <a:chExt cx="2285984" cy="1810499"/>
          </a:xfrm>
        </p:grpSpPr>
        <p:sp>
          <p:nvSpPr>
            <p:cNvPr id="9" name="Овал 8"/>
            <p:cNvSpPr/>
            <p:nvPr/>
          </p:nvSpPr>
          <p:spPr>
            <a:xfrm>
              <a:off x="7286644" y="542926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C:\Users\Таня\Desktop\котишки\1370344245ZXAcq_medium.jpe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16" y="5047500"/>
              <a:ext cx="2285984" cy="1810499"/>
            </a:xfrm>
            <a:prstGeom prst="rect">
              <a:avLst/>
            </a:prstGeom>
            <a:noFill/>
          </p:spPr>
        </p:pic>
      </p:grpSp>
      <p:pic>
        <p:nvPicPr>
          <p:cNvPr id="10" name="Picture 3" descr="C:\Users\Таня\Desktop\котишки\brush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6" t="5263" r="16485" b="5262"/>
          <a:stretch>
            <a:fillRect/>
          </a:stretch>
        </p:blipFill>
        <p:spPr bwMode="auto">
          <a:xfrm flipH="1">
            <a:off x="-214346" y="1071546"/>
            <a:ext cx="1785950" cy="50006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357290" y="1428736"/>
            <a:ext cx="6500858" cy="4000528"/>
          </a:xfrm>
          <a:prstGeom prst="flowChartProcess">
            <a:avLst/>
          </a:prstGeom>
          <a:blipFill>
            <a:blip r:embed="rId2"/>
            <a:stretch>
              <a:fillRect/>
            </a:stretch>
          </a:blipFill>
          <a:ln w="107950" cmpd="tri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42852"/>
            <a:ext cx="8572560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Скорость черепахи 2 м/мин. Какой путь она пройдёт за 1 час?</a:t>
            </a:r>
          </a:p>
        </p:txBody>
      </p:sp>
      <p:sp>
        <p:nvSpPr>
          <p:cNvPr id="4" name="Овал 3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4857752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120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вал 4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2857488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62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1000100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200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7" name="Группа 9"/>
          <p:cNvGrpSpPr/>
          <p:nvPr/>
        </p:nvGrpSpPr>
        <p:grpSpPr>
          <a:xfrm>
            <a:off x="6858016" y="5047500"/>
            <a:ext cx="2285984" cy="1810499"/>
            <a:chOff x="6858016" y="5047500"/>
            <a:chExt cx="2285984" cy="1810499"/>
          </a:xfrm>
        </p:grpSpPr>
        <p:sp>
          <p:nvSpPr>
            <p:cNvPr id="9" name="Овал 8"/>
            <p:cNvSpPr/>
            <p:nvPr/>
          </p:nvSpPr>
          <p:spPr>
            <a:xfrm>
              <a:off x="7286644" y="542926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C:\Users\Таня\Desktop\котишки\1370344245ZXAcq_medium.jpe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16" y="5047500"/>
              <a:ext cx="2285984" cy="1810499"/>
            </a:xfrm>
            <a:prstGeom prst="rect">
              <a:avLst/>
            </a:prstGeom>
            <a:noFill/>
          </p:spPr>
        </p:pic>
      </p:grpSp>
      <p:pic>
        <p:nvPicPr>
          <p:cNvPr id="10" name="Picture 3" descr="C:\Users\Таня\Desktop\котишки\brush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6" t="5263" r="16485" b="5262"/>
          <a:stretch>
            <a:fillRect/>
          </a:stretch>
        </p:blipFill>
        <p:spPr bwMode="auto">
          <a:xfrm flipH="1">
            <a:off x="-214346" y="1071546"/>
            <a:ext cx="1785950" cy="50006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357290" y="1428736"/>
            <a:ext cx="6500858" cy="4000528"/>
          </a:xfrm>
          <a:prstGeom prst="flowChartProcess">
            <a:avLst/>
          </a:prstGeom>
          <a:blipFill>
            <a:blip r:embed="rId2"/>
            <a:stretch>
              <a:fillRect/>
            </a:stretch>
          </a:blipFill>
          <a:ln w="107950" cmpd="tri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42852"/>
            <a:ext cx="8572560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Лыжник прошёл 70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км за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2 часа.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С какой скоростью шёл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лыжник?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вал 3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2857488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35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вал 4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785786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72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4714876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140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7" name="Группа 9"/>
          <p:cNvGrpSpPr/>
          <p:nvPr/>
        </p:nvGrpSpPr>
        <p:grpSpPr>
          <a:xfrm>
            <a:off x="6858016" y="5047500"/>
            <a:ext cx="2285984" cy="1810499"/>
            <a:chOff x="6858016" y="5047500"/>
            <a:chExt cx="2285984" cy="1810499"/>
          </a:xfrm>
        </p:grpSpPr>
        <p:sp>
          <p:nvSpPr>
            <p:cNvPr id="9" name="Овал 8"/>
            <p:cNvSpPr/>
            <p:nvPr/>
          </p:nvSpPr>
          <p:spPr>
            <a:xfrm>
              <a:off x="7286644" y="542926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C:\Users\Таня\Desktop\котишки\1370344245ZXAcq_medium.jpe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16" y="5047500"/>
              <a:ext cx="2285984" cy="1810499"/>
            </a:xfrm>
            <a:prstGeom prst="rect">
              <a:avLst/>
            </a:prstGeom>
            <a:noFill/>
          </p:spPr>
        </p:pic>
      </p:grpSp>
      <p:pic>
        <p:nvPicPr>
          <p:cNvPr id="10" name="Picture 3" descr="C:\Users\Таня\Desktop\котишки\brush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6" t="5263" r="16485" b="5262"/>
          <a:stretch>
            <a:fillRect/>
          </a:stretch>
        </p:blipFill>
        <p:spPr bwMode="auto">
          <a:xfrm flipH="1">
            <a:off x="-214346" y="1071546"/>
            <a:ext cx="1785950" cy="50006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357290" y="1428736"/>
            <a:ext cx="6500858" cy="4000528"/>
          </a:xfrm>
          <a:prstGeom prst="flowChartProcess">
            <a:avLst/>
          </a:prstGeom>
          <a:blipFill>
            <a:blip r:embed="rId2"/>
            <a:stretch>
              <a:fillRect/>
            </a:stretch>
          </a:blipFill>
          <a:ln w="107950" cmpd="tri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0"/>
            <a:ext cx="8572560" cy="13572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Черепаха двигалась со средней скоростью 5 м/мин. Какое расстояние она прошла за 3 минуты?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вал 3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928662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15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вал 4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2857488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8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4714876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7" name="Группа 9"/>
          <p:cNvGrpSpPr/>
          <p:nvPr/>
        </p:nvGrpSpPr>
        <p:grpSpPr>
          <a:xfrm>
            <a:off x="6858016" y="5047500"/>
            <a:ext cx="2285984" cy="1810499"/>
            <a:chOff x="6858016" y="5047500"/>
            <a:chExt cx="2285984" cy="1810499"/>
          </a:xfrm>
        </p:grpSpPr>
        <p:sp>
          <p:nvSpPr>
            <p:cNvPr id="9" name="Овал 8"/>
            <p:cNvSpPr/>
            <p:nvPr/>
          </p:nvSpPr>
          <p:spPr>
            <a:xfrm>
              <a:off x="7286644" y="542926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C:\Users\Таня\Desktop\котишки\1370344245ZXAcq_medium.jpe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16" y="5047500"/>
              <a:ext cx="2285984" cy="1810499"/>
            </a:xfrm>
            <a:prstGeom prst="rect">
              <a:avLst/>
            </a:prstGeom>
            <a:noFill/>
          </p:spPr>
        </p:pic>
      </p:grpSp>
      <p:pic>
        <p:nvPicPr>
          <p:cNvPr id="10" name="Picture 3" descr="C:\Users\Таня\Desktop\котишки\brush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6" t="5263" r="16485" b="5262"/>
          <a:stretch>
            <a:fillRect/>
          </a:stretch>
        </p:blipFill>
        <p:spPr bwMode="auto">
          <a:xfrm flipH="1">
            <a:off x="-214346" y="1071546"/>
            <a:ext cx="1785950" cy="50006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357290" y="1428736"/>
            <a:ext cx="6500858" cy="4000528"/>
          </a:xfrm>
          <a:prstGeom prst="flowChartProcess">
            <a:avLst/>
          </a:prstGeom>
          <a:blipFill>
            <a:blip r:embed="rId2"/>
            <a:stretch>
              <a:fillRect/>
            </a:stretch>
          </a:blipFill>
          <a:ln w="107950" cmpd="tri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42852"/>
            <a:ext cx="8572560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Аист может лететь со скоростью 40 м/с. Какое расстояние он преодолеет за 4 секунды?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вал 3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2928926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160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вал 4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1000100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4714876" y="5572140"/>
            <a:ext cx="1071570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44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7" name="Группа 9"/>
          <p:cNvGrpSpPr/>
          <p:nvPr/>
        </p:nvGrpSpPr>
        <p:grpSpPr>
          <a:xfrm>
            <a:off x="6858016" y="5047500"/>
            <a:ext cx="2285984" cy="1810499"/>
            <a:chOff x="6858016" y="5047500"/>
            <a:chExt cx="2285984" cy="1810499"/>
          </a:xfrm>
        </p:grpSpPr>
        <p:sp>
          <p:nvSpPr>
            <p:cNvPr id="9" name="Овал 8"/>
            <p:cNvSpPr/>
            <p:nvPr/>
          </p:nvSpPr>
          <p:spPr>
            <a:xfrm>
              <a:off x="7286644" y="542926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C:\Users\Таня\Desktop\котишки\1370344245ZXAcq_medium.jpe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16" y="5047500"/>
              <a:ext cx="2285984" cy="1810499"/>
            </a:xfrm>
            <a:prstGeom prst="rect">
              <a:avLst/>
            </a:prstGeom>
            <a:noFill/>
          </p:spPr>
        </p:pic>
      </p:grpSp>
      <p:pic>
        <p:nvPicPr>
          <p:cNvPr id="10" name="Picture 3" descr="C:\Users\Таня\Desktop\котишки\brush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6" t="5263" r="16485" b="5262"/>
          <a:stretch>
            <a:fillRect/>
          </a:stretch>
        </p:blipFill>
        <p:spPr bwMode="auto">
          <a:xfrm flipH="1">
            <a:off x="-214346" y="1071546"/>
            <a:ext cx="1785950" cy="50006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360</Words>
  <Application>Microsoft Office PowerPoint</Application>
  <PresentationFormat>Экран (4:3)</PresentationFormat>
  <Paragraphs>82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Bookman Old Style</vt:lpstr>
      <vt:lpstr>Calibri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Танюша;Ткаченко Ольга</dc:creator>
  <cp:lastModifiedBy>Пользователь Windows</cp:lastModifiedBy>
  <cp:revision>28</cp:revision>
  <dcterms:created xsi:type="dcterms:W3CDTF">2017-03-09T15:47:57Z</dcterms:created>
  <dcterms:modified xsi:type="dcterms:W3CDTF">2021-03-21T19:29:52Z</dcterms:modified>
</cp:coreProperties>
</file>